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5" r:id="rId3"/>
    <p:sldId id="266" r:id="rId4"/>
    <p:sldId id="282" r:id="rId5"/>
    <p:sldId id="283" r:id="rId6"/>
    <p:sldId id="267" r:id="rId7"/>
    <p:sldId id="269" r:id="rId8"/>
    <p:sldId id="270" r:id="rId9"/>
    <p:sldId id="268" r:id="rId10"/>
    <p:sldId id="285" r:id="rId11"/>
    <p:sldId id="280" r:id="rId12"/>
    <p:sldId id="281" r:id="rId13"/>
    <p:sldId id="272" r:id="rId14"/>
    <p:sldId id="284" r:id="rId15"/>
    <p:sldId id="286" r:id="rId16"/>
    <p:sldId id="276" r:id="rId17"/>
    <p:sldId id="274" r:id="rId18"/>
    <p:sldId id="275" r:id="rId19"/>
    <p:sldId id="271" r:id="rId20"/>
    <p:sldId id="273" r:id="rId21"/>
    <p:sldId id="257" r:id="rId22"/>
    <p:sldId id="258" r:id="rId23"/>
    <p:sldId id="259" r:id="rId24"/>
    <p:sldId id="260" r:id="rId25"/>
    <p:sldId id="261" r:id="rId26"/>
    <p:sldId id="264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5" d="100"/>
          <a:sy n="85" d="100"/>
        </p:scale>
        <p:origin x="6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BF46-7C79-4B69-B1B5-BEE2267D4E73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CC8-5BB0-4717-9AEC-DDDC46C2AA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3326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BF46-7C79-4B69-B1B5-BEE2267D4E73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CC8-5BB0-4717-9AEC-DDDC46C2AA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5592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BF46-7C79-4B69-B1B5-BEE2267D4E73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CC8-5BB0-4717-9AEC-DDDC46C2AA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1908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BF46-7C79-4B69-B1B5-BEE2267D4E73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CC8-5BB0-4717-9AEC-DDDC46C2AA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221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BF46-7C79-4B69-B1B5-BEE2267D4E73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CC8-5BB0-4717-9AEC-DDDC46C2AA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7024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BF46-7C79-4B69-B1B5-BEE2267D4E73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CC8-5BB0-4717-9AEC-DDDC46C2AA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2582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BF46-7C79-4B69-B1B5-BEE2267D4E73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CC8-5BB0-4717-9AEC-DDDC46C2AA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639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BF46-7C79-4B69-B1B5-BEE2267D4E73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CC8-5BB0-4717-9AEC-DDDC46C2AA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0572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BF46-7C79-4B69-B1B5-BEE2267D4E73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CC8-5BB0-4717-9AEC-DDDC46C2AA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2936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BF46-7C79-4B69-B1B5-BEE2267D4E73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CC8-5BB0-4717-9AEC-DDDC46C2AA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119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BF46-7C79-4B69-B1B5-BEE2267D4E73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1CC8-5BB0-4717-9AEC-DDDC46C2AA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8866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1BF46-7C79-4B69-B1B5-BEE2267D4E73}" type="datetimeFigureOut">
              <a:rPr lang="hu-HU" smtClean="0"/>
              <a:t>2025. 02. 25.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41CC8-5BB0-4717-9AEC-DDDC46C2AA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6220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jpeg"/><Relationship Id="rId7" Type="http://schemas.openxmlformats.org/officeDocument/2006/relationships/image" Target="../media/image88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g"/><Relationship Id="rId5" Type="http://schemas.openxmlformats.org/officeDocument/2006/relationships/image" Target="../media/image86.jpg"/><Relationship Id="rId4" Type="http://schemas.openxmlformats.org/officeDocument/2006/relationships/image" Target="../media/image8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3.jpeg"/><Relationship Id="rId4" Type="http://schemas.openxmlformats.org/officeDocument/2006/relationships/image" Target="../media/image92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538504-9D61-453D-AAC0-596ADDC61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227" y="342242"/>
            <a:ext cx="4900691" cy="2506812"/>
          </a:xfrm>
        </p:spPr>
        <p:txBody>
          <a:bodyPr>
            <a:noAutofit/>
          </a:bodyPr>
          <a:lstStyle/>
          <a:p>
            <a:pPr algn="ctr"/>
            <a:r>
              <a:rPr lang="hu-HU" sz="6000" b="1" dirty="0">
                <a:solidFill>
                  <a:schemeClr val="accent1">
                    <a:lumMod val="50000"/>
                  </a:schemeClr>
                </a:solidFill>
                <a:latin typeface="Bell MT" panose="02020503060305020303" pitchFamily="18" charset="0"/>
              </a:rPr>
              <a:t>Bemutatkozik </a:t>
            </a:r>
            <a:br>
              <a:rPr lang="hu-HU" sz="6000" b="1" dirty="0">
                <a:solidFill>
                  <a:schemeClr val="accent1">
                    <a:lumMod val="50000"/>
                  </a:schemeClr>
                </a:solidFill>
                <a:latin typeface="Bell MT" panose="02020503060305020303" pitchFamily="18" charset="0"/>
              </a:rPr>
            </a:br>
            <a:r>
              <a:rPr lang="hu-HU" sz="6000" b="1" dirty="0">
                <a:solidFill>
                  <a:schemeClr val="accent1">
                    <a:lumMod val="50000"/>
                  </a:schemeClr>
                </a:solidFill>
                <a:latin typeface="Bell MT" panose="02020503060305020303" pitchFamily="18" charset="0"/>
              </a:rPr>
              <a:t>a jáki iskola</a:t>
            </a:r>
            <a:br>
              <a:rPr lang="hu-HU" sz="6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</a:br>
            <a:endParaRPr lang="hu-HU" sz="60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Szöveg helye 5">
            <a:extLst>
              <a:ext uri="{FF2B5EF4-FFF2-40B4-BE49-F238E27FC236}">
                <a16:creationId xmlns:a16="http://schemas.microsoft.com/office/drawing/2014/main" id="{A8834F98-44D1-40C6-AFAE-2C52D431B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7940" y="2704170"/>
            <a:ext cx="3932237" cy="381158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3" name="Kép helye 12">
            <a:extLst>
              <a:ext uri="{FF2B5EF4-FFF2-40B4-BE49-F238E27FC236}">
                <a16:creationId xmlns:a16="http://schemas.microsoft.com/office/drawing/2014/main" id="{125B329C-55A1-4E9E-AC1D-2B226D4B164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68" b="16168"/>
          <a:stretch>
            <a:fillRect/>
          </a:stretch>
        </p:blipFill>
        <p:spPr>
          <a:xfrm>
            <a:off x="129147" y="1989608"/>
            <a:ext cx="5966853" cy="4711482"/>
          </a:xfrm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8D58B3A4-C8D6-496C-B1E9-A040CAE8D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007" y="197359"/>
            <a:ext cx="5550874" cy="6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5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309439-E4B0-4639-A377-A569234D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537" y="242759"/>
            <a:ext cx="11371307" cy="1740281"/>
          </a:xfrm>
        </p:spPr>
        <p:txBody>
          <a:bodyPr>
            <a:normAutofit/>
          </a:bodyPr>
          <a:lstStyle/>
          <a:p>
            <a:r>
              <a:rPr lang="hu-HU" sz="7200" b="1" dirty="0">
                <a:solidFill>
                  <a:schemeClr val="accent1">
                    <a:lumMod val="50000"/>
                  </a:schemeClr>
                </a:solidFill>
                <a:latin typeface="Bell MT" panose="02020503060305020303" pitchFamily="18" charset="0"/>
              </a:rPr>
              <a:t>Miért válasszanak minket?</a:t>
            </a:r>
            <a:br>
              <a:rPr lang="hu-HU" sz="7200" dirty="0">
                <a:latin typeface="Bell MT" panose="02020503060305020303" pitchFamily="18" charset="0"/>
              </a:rPr>
            </a:br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Amiben jók vagyunk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2CC726E-BF89-43C3-BCDD-A3944DA7E6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537" y="1983041"/>
            <a:ext cx="5593414" cy="472141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3000" dirty="0">
                <a:solidFill>
                  <a:srgbClr val="C00000"/>
                </a:solidFill>
                <a:latin typeface="Bell MT" panose="02020503060305020303" pitchFamily="18" charset="0"/>
              </a:rPr>
              <a:t>Biztonságos környezet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4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Jó megközelíthetőség, kulturált környezet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4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Reggel 7 órától felügyelet pedagógiai asszisztensekkel, pedagógusokkal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4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Június végéig felügyelet, iskolai táborok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4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Buszos kíséret</a:t>
            </a:r>
          </a:p>
          <a:p>
            <a:pPr>
              <a:buFont typeface="Courier New" panose="02070309020205020404" pitchFamily="49" charset="0"/>
              <a:buChar char="o"/>
            </a:pPr>
            <a:endParaRPr lang="hu-HU" sz="2400" dirty="0">
              <a:solidFill>
                <a:schemeClr val="accent4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  <a:latin typeface="Bell MT" panose="02020503060305020303" pitchFamily="18" charset="0"/>
              </a:rPr>
              <a:t>Felújított iskolaépület</a:t>
            </a:r>
          </a:p>
          <a:p>
            <a:pPr marL="268288" lvl="1" indent="-268288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6+2 digitális tábla és digitális panel (újabb 6 panel beszerzésére kaptunk ígéretet)</a:t>
            </a:r>
          </a:p>
          <a:p>
            <a:pPr marL="268288" lvl="1" indent="-268288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Tanulói laptopok otthoni használatra (állami pályázati lehetőség)</a:t>
            </a:r>
          </a:p>
          <a:p>
            <a:pPr marL="268288" lvl="1" indent="-268288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Informatika, kémia szaktanterem</a:t>
            </a:r>
          </a:p>
          <a:p>
            <a:pPr marL="268288" lvl="1" indent="-268288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Modern vizesblokkok</a:t>
            </a:r>
          </a:p>
          <a:p>
            <a:pPr marL="0" indent="0">
              <a:buNone/>
            </a:pPr>
            <a:endParaRPr lang="hu-HU" dirty="0">
              <a:solidFill>
                <a:schemeClr val="accent4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endParaRPr lang="hu-HU" dirty="0"/>
          </a:p>
        </p:txBody>
      </p:sp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1215D5CD-182B-4C56-8420-82CE06504A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3" t="15416" r="19611" b="1063"/>
          <a:stretch/>
        </p:blipFill>
        <p:spPr>
          <a:xfrm>
            <a:off x="6114585" y="1361792"/>
            <a:ext cx="5441795" cy="5342658"/>
          </a:xfrm>
        </p:spPr>
      </p:pic>
    </p:spTree>
    <p:extLst>
      <p:ext uri="{BB962C8B-B14F-4D97-AF65-F5344CB8AC3E}">
        <p14:creationId xmlns:p14="http://schemas.microsoft.com/office/powerpoint/2010/main" val="3562879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E81744-429D-47CE-B2E4-F1B710901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44" y="-1"/>
            <a:ext cx="11246908" cy="1325563"/>
          </a:xfrm>
        </p:spPr>
        <p:txBody>
          <a:bodyPr/>
          <a:lstStyle/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Amiben jók vagyunk</a:t>
            </a:r>
            <a:endParaRPr lang="hu-HU" dirty="0">
              <a:latin typeface="Bell MT" panose="02020503060305020303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0FE46AA-5D65-4D22-BBE0-84F9959F5C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2193" y="1156010"/>
            <a:ext cx="5970939" cy="559047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  <a:latin typeface="Bell MT" panose="02020503060305020303" pitchFamily="18" charset="0"/>
              </a:rPr>
              <a:t>Teljes szakosellátottság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alsóban minden osztályban tanító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fels</a:t>
            </a:r>
            <a:r>
              <a:rPr lang="hu-HU" sz="23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ő</a:t>
            </a: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ben hiányszakokon is szakos tanár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gyógypedagógus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utazó logopédus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szociális segítő szakember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hu-HU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  <a:latin typeface="Bell MT" panose="02020503060305020303" pitchFamily="18" charset="0"/>
              </a:rPr>
              <a:t>Nyelvtanulás lehetősége első osztálytól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alsóban heti 5 órában, felsőben heti 6 órában nemzetiségi német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4. osztálytól német, angol választási lehetőség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angol szakkör alsóban, felsőben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olasz szakkör alsótól felmenő rendszerben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hu-HU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  <a:latin typeface="Bell MT" panose="02020503060305020303" pitchFamily="18" charset="0"/>
              </a:rPr>
              <a:t>Bartók Béla Zeneiskola kihelyezett tagozata (szolfézs, hangszeres oktatás)</a:t>
            </a:r>
          </a:p>
          <a:p>
            <a:pPr marL="0" indent="0">
              <a:buNone/>
            </a:pPr>
            <a:endParaRPr lang="hu-HU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  <a:latin typeface="Bell MT" panose="02020503060305020303" pitchFamily="18" charset="0"/>
              </a:rPr>
              <a:t>6000 kötetes könyvtár</a:t>
            </a:r>
          </a:p>
          <a:p>
            <a:pPr marL="0" indent="0">
              <a:buNone/>
            </a:pPr>
            <a:r>
              <a:rPr lang="hu-HU" sz="26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(amit a szülők is! ingyen használhatnak)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hu-HU" dirty="0">
              <a:solidFill>
                <a:srgbClr val="C00000"/>
              </a:solidFill>
            </a:endParaRPr>
          </a:p>
          <a:p>
            <a:pPr lvl="1"/>
            <a:endParaRPr lang="hu-HU" dirty="0">
              <a:solidFill>
                <a:srgbClr val="C00000"/>
              </a:solidFill>
            </a:endParaRPr>
          </a:p>
          <a:p>
            <a:pPr lvl="1"/>
            <a:endParaRPr lang="hu-HU" dirty="0">
              <a:solidFill>
                <a:srgbClr val="C00000"/>
              </a:solidFill>
            </a:endParaRPr>
          </a:p>
          <a:p>
            <a:endParaRPr lang="hu-HU" dirty="0">
              <a:solidFill>
                <a:srgbClr val="C00000"/>
              </a:solidFill>
            </a:endParaRPr>
          </a:p>
          <a:p>
            <a:endParaRPr lang="hu-HU" dirty="0"/>
          </a:p>
        </p:txBody>
      </p:sp>
      <p:pic>
        <p:nvPicPr>
          <p:cNvPr id="14" name="Tartalom helye 13">
            <a:extLst>
              <a:ext uri="{FF2B5EF4-FFF2-40B4-BE49-F238E27FC236}">
                <a16:creationId xmlns:a16="http://schemas.microsoft.com/office/drawing/2014/main" id="{BDF300EB-46AB-4B6F-9F19-BB2DCD1377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8"/>
          <a:stretch/>
        </p:blipFill>
        <p:spPr>
          <a:xfrm>
            <a:off x="6521275" y="1387699"/>
            <a:ext cx="5387009" cy="5127100"/>
          </a:xfrm>
        </p:spPr>
      </p:pic>
    </p:spTree>
    <p:extLst>
      <p:ext uri="{BB962C8B-B14F-4D97-AF65-F5344CB8AC3E}">
        <p14:creationId xmlns:p14="http://schemas.microsoft.com/office/powerpoint/2010/main" val="2945726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>
            <a:extLst>
              <a:ext uri="{FF2B5EF4-FFF2-40B4-BE49-F238E27FC236}">
                <a16:creationId xmlns:a16="http://schemas.microsoft.com/office/drawing/2014/main" id="{14E9CA5A-C4AE-4DE3-8E40-DBF046C32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91" y="-72232"/>
            <a:ext cx="10515600" cy="1325563"/>
          </a:xfrm>
        </p:spPr>
        <p:txBody>
          <a:bodyPr/>
          <a:lstStyle/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Amiben jók vagyunk</a:t>
            </a:r>
            <a:endParaRPr lang="hu-HU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3A6F0220-8EA7-4EC3-9982-A7E1DE7040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1791" y="970060"/>
            <a:ext cx="3376960" cy="584568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  <a:latin typeface="Bell MT" panose="02020503060305020303" pitchFamily="18" charset="0"/>
              </a:rPr>
              <a:t>Pályázatok, táborok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600" dirty="0" err="1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Határtalanul</a:t>
            </a:r>
            <a:endParaRPr lang="hu-HU" sz="2600" dirty="0">
              <a:solidFill>
                <a:schemeClr val="accent4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lvl="1"/>
            <a:r>
              <a:rPr lang="hu-HU" sz="26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Erdély</a:t>
            </a:r>
          </a:p>
          <a:p>
            <a:pPr lvl="1"/>
            <a:r>
              <a:rPr lang="hu-HU" sz="26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Felvidék</a:t>
            </a:r>
          </a:p>
          <a:p>
            <a:pPr lvl="1"/>
            <a:r>
              <a:rPr lang="hu-HU" sz="26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Szlovénia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6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Erzsébet táborok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6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Balatoni tábor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6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Sítábor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6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Mókatábor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6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Művésztábor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6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Bűvösvölgy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6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Élménysport Program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26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Stb.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499851-62C4-4C9A-B56E-FECEC7E8B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630" y="970060"/>
            <a:ext cx="4214459" cy="316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 képen ruházat, kültéri, ég, személy látható&#10;&#10;Automatikusan generált leírás">
            <a:extLst>
              <a:ext uri="{FF2B5EF4-FFF2-40B4-BE49-F238E27FC236}">
                <a16:creationId xmlns:a16="http://schemas.microsoft.com/office/drawing/2014/main" id="{9FE80F2E-19AF-4A21-9782-80DD15C5A31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700" y="118757"/>
            <a:ext cx="4500509" cy="338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0DF854E-D88F-4307-90B7-7E83B12AC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342" y="3692566"/>
            <a:ext cx="6637867" cy="304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A9FF89D3-14B3-4C99-A8E8-B1A7D7409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86"/>
          <a:stretch/>
        </p:blipFill>
        <p:spPr bwMode="auto">
          <a:xfrm>
            <a:off x="2788428" y="3165435"/>
            <a:ext cx="2374036" cy="234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502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209D0F-8109-421B-95C0-08E948DC0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2" y="166275"/>
            <a:ext cx="10515600" cy="1174846"/>
          </a:xfrm>
        </p:spPr>
        <p:txBody>
          <a:bodyPr/>
          <a:lstStyle/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Amiben jók vagyunk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E62BCBD-DC53-42E5-878C-B4EAB80FA8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1188" y="1179450"/>
            <a:ext cx="2270760" cy="649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  <a:latin typeface="Bell MT" panose="02020503060305020303" pitchFamily="18" charset="0"/>
              </a:rPr>
              <a:t>Versenyek</a:t>
            </a:r>
          </a:p>
        </p:txBody>
      </p:sp>
      <p:pic>
        <p:nvPicPr>
          <p:cNvPr id="2062" name="Picture 14" descr="https://jakiskola.hu/wp-content/uploads/2023/09/Annamari-768x1024.jpg">
            <a:extLst>
              <a:ext uri="{FF2B5EF4-FFF2-40B4-BE49-F238E27FC236}">
                <a16:creationId xmlns:a16="http://schemas.microsoft.com/office/drawing/2014/main" id="{F6CB1FB9-3D91-411D-A77C-EABAD6B53B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5" t="17198" r="7860" b="13213"/>
          <a:stretch/>
        </p:blipFill>
        <p:spPr bwMode="auto">
          <a:xfrm>
            <a:off x="335775" y="1618038"/>
            <a:ext cx="1988706" cy="232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91A3352-A599-4B5F-BFA2-89FB4A7544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4" t="14600" b="22245"/>
          <a:stretch/>
        </p:blipFill>
        <p:spPr bwMode="auto">
          <a:xfrm>
            <a:off x="5422731" y="188715"/>
            <a:ext cx="3717433" cy="335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A7399420-6448-476E-9759-09AA1E41AF1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t="14395" r="9742"/>
          <a:stretch/>
        </p:blipFill>
        <p:spPr bwMode="auto">
          <a:xfrm>
            <a:off x="2775028" y="3818979"/>
            <a:ext cx="4109156" cy="294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D19F06-2B97-41E3-B7FF-501AE92D6F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3" t="19556" r="9543" b="12041"/>
          <a:stretch/>
        </p:blipFill>
        <p:spPr bwMode="auto">
          <a:xfrm>
            <a:off x="179832" y="3818979"/>
            <a:ext cx="2416675" cy="294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165CC52B-1C56-4B45-9342-31C5414111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4" b="23457"/>
          <a:stretch/>
        </p:blipFill>
        <p:spPr bwMode="auto">
          <a:xfrm>
            <a:off x="2505837" y="1179450"/>
            <a:ext cx="3080427" cy="252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FBA1AED6-4721-4694-91A9-CA07D5B16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7" t="40000" r="25432" b="17198"/>
          <a:stretch/>
        </p:blipFill>
        <p:spPr bwMode="auto">
          <a:xfrm>
            <a:off x="7062704" y="3818979"/>
            <a:ext cx="4949463" cy="290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B075D9B3-82C4-476E-91A3-2A457C9BC1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7" t="32921" r="41381"/>
          <a:stretch/>
        </p:blipFill>
        <p:spPr bwMode="auto">
          <a:xfrm>
            <a:off x="9224802" y="320584"/>
            <a:ext cx="2855536" cy="322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30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342B7C-2F1F-45E1-BBFC-D3C8EB04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88" y="-114904"/>
            <a:ext cx="10515600" cy="1325563"/>
          </a:xfrm>
        </p:spPr>
        <p:txBody>
          <a:bodyPr/>
          <a:lstStyle/>
          <a:p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Amiben jók vagyunk</a:t>
            </a:r>
            <a:endParaRPr lang="hu-HU" dirty="0">
              <a:latin typeface="Bell MT" panose="02020503060305020303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0668D4-7DCF-4C03-888E-E80CCDC1CF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603" y="1119283"/>
            <a:ext cx="5574792" cy="54153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  <a:latin typeface="Bell MT" panose="02020503060305020303" pitchFamily="18" charset="0"/>
              </a:rPr>
              <a:t>Színes programok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Sportnap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Népmese napja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Szent Márton nap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Mikulásfutás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Adventi gyertyagyújtás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Karácsonyi ünnepség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Farsang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Járdacsillagászat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Szent Patrik nap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Jáki Nagy Márton nap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DÖK nap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Stb.</a:t>
            </a:r>
          </a:p>
          <a:p>
            <a:pPr marL="457200" lvl="1" indent="0">
              <a:buNone/>
            </a:pPr>
            <a:endParaRPr lang="hu-HU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  <a:latin typeface="Bell MT" panose="02020503060305020303" pitchFamily="18" charset="0"/>
              </a:rPr>
              <a:t>Szakkörök, sportkörök széles választéka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3+2 testnevelésóra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</a:rPr>
              <a:t>korcsoport szerinti foglalkozások</a:t>
            </a: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E21D9167-3770-46CD-B863-B0F9046CB40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1" r="5353" b="33999"/>
          <a:stretch/>
        </p:blipFill>
        <p:spPr bwMode="auto">
          <a:xfrm>
            <a:off x="3714045" y="934168"/>
            <a:ext cx="3804355" cy="260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08468742-7194-49C5-A2BC-9F5F88CA72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14979" r="3758" b="10782"/>
          <a:stretch/>
        </p:blipFill>
        <p:spPr bwMode="auto">
          <a:xfrm>
            <a:off x="6096000" y="3649043"/>
            <a:ext cx="5192888" cy="310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F956B413-5090-491F-848A-4496C14F58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9" t="26667" r="5825"/>
          <a:stretch/>
        </p:blipFill>
        <p:spPr bwMode="auto">
          <a:xfrm>
            <a:off x="7618357" y="481522"/>
            <a:ext cx="4375040" cy="294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022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94EB985-FEA1-4C0C-B580-DF47BB97E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455" y="212534"/>
            <a:ext cx="2239264" cy="1325563"/>
          </a:xfrm>
        </p:spPr>
        <p:txBody>
          <a:bodyPr>
            <a:normAutofit/>
          </a:bodyPr>
          <a:lstStyle/>
          <a:p>
            <a:r>
              <a:rPr lang="hu-HU" sz="6000" b="1" dirty="0">
                <a:solidFill>
                  <a:schemeClr val="accent4"/>
                </a:solidFill>
                <a:latin typeface="Bell MT" panose="02020503060305020303" pitchFamily="18" charset="0"/>
              </a:rPr>
              <a:t>Torna</a:t>
            </a:r>
          </a:p>
        </p:txBody>
      </p:sp>
      <p:pic>
        <p:nvPicPr>
          <p:cNvPr id="2050" name="Picture 2" descr="https://jakiskola.hu/wp-content/uploads/2023/11/torna.jpg">
            <a:extLst>
              <a:ext uri="{FF2B5EF4-FFF2-40B4-BE49-F238E27FC236}">
                <a16:creationId xmlns:a16="http://schemas.microsoft.com/office/drawing/2014/main" id="{65BDAA07-42F7-4F3E-8593-F8C7BA5AB1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" t="11989" r="12039"/>
          <a:stretch/>
        </p:blipFill>
        <p:spPr bwMode="auto">
          <a:xfrm>
            <a:off x="6096000" y="3429000"/>
            <a:ext cx="5847645" cy="337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C66DE986-A90B-4951-9BFD-A9969385DB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7" t="29135" r="17900" b="16214"/>
          <a:stretch/>
        </p:blipFill>
        <p:spPr bwMode="auto">
          <a:xfrm>
            <a:off x="178137" y="1210625"/>
            <a:ext cx="3784356" cy="204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330D28E6-7EC6-448D-9809-B4A27E36E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33" b="10453"/>
          <a:stretch/>
        </p:blipFill>
        <p:spPr bwMode="auto">
          <a:xfrm>
            <a:off x="8701890" y="287914"/>
            <a:ext cx="3398845" cy="296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44E5B969-93C5-4E78-845A-8B711777D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0" b="10886"/>
          <a:stretch/>
        </p:blipFill>
        <p:spPr bwMode="auto">
          <a:xfrm>
            <a:off x="4036581" y="107290"/>
            <a:ext cx="4425244" cy="314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E99C8701-2F64-4E86-8992-2A9BE152C4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" t="31275" r="3210"/>
          <a:stretch/>
        </p:blipFill>
        <p:spPr bwMode="auto">
          <a:xfrm>
            <a:off x="248355" y="3429000"/>
            <a:ext cx="5703230" cy="314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315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9CC4B1-C2E1-4E18-AA4F-75D48679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905" y="5704437"/>
            <a:ext cx="3489960" cy="1325563"/>
          </a:xfrm>
        </p:spPr>
        <p:txBody>
          <a:bodyPr>
            <a:normAutofit/>
          </a:bodyPr>
          <a:lstStyle/>
          <a:p>
            <a:r>
              <a:rPr lang="hu-HU" sz="6000" b="1" dirty="0">
                <a:solidFill>
                  <a:schemeClr val="accent4"/>
                </a:solidFill>
                <a:latin typeface="Bell MT" panose="02020503060305020303" pitchFamily="18" charset="0"/>
              </a:rPr>
              <a:t>Röplabda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C6D789C-AB4B-4BFE-A18F-5F4C35586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05" y="205168"/>
            <a:ext cx="5682221" cy="283298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C6F876D8-069A-40EA-8AEC-7440AAAD2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5" y="2735470"/>
            <a:ext cx="3173506" cy="3173506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727ED0C5-841B-4292-A2C9-80DEB5BF5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543" y="2821259"/>
            <a:ext cx="8111992" cy="3925229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92E40135-1B8A-467B-ABCE-85002750D5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162" y="194391"/>
            <a:ext cx="7114478" cy="278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941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AAA9CD-F27A-4321-BC88-1E57FDCE28B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00133" y="401509"/>
            <a:ext cx="2281238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hu-HU" sz="6700" b="1" dirty="0">
                <a:solidFill>
                  <a:schemeClr val="accent4"/>
                </a:solidFill>
                <a:latin typeface="Bell MT" panose="02020503060305020303" pitchFamily="18" charset="0"/>
              </a:rPr>
              <a:t>Kosár</a:t>
            </a:r>
            <a:br>
              <a:rPr lang="hu-HU" b="1" dirty="0">
                <a:solidFill>
                  <a:schemeClr val="accent4"/>
                </a:solidFill>
              </a:rPr>
            </a:br>
            <a:endParaRPr lang="hu-HU" dirty="0">
              <a:solidFill>
                <a:schemeClr val="accent4"/>
              </a:solidFill>
            </a:endParaRPr>
          </a:p>
        </p:txBody>
      </p:sp>
      <p:pic>
        <p:nvPicPr>
          <p:cNvPr id="10" name="Kép helye 9">
            <a:extLst>
              <a:ext uri="{FF2B5EF4-FFF2-40B4-BE49-F238E27FC236}">
                <a16:creationId xmlns:a16="http://schemas.microsoft.com/office/drawing/2014/main" id="{958044D0-AEEB-47A9-BBB5-FAA065A79753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" r="2635"/>
          <a:stretch>
            <a:fillRect/>
          </a:stretch>
        </p:blipFill>
        <p:spPr>
          <a:xfrm>
            <a:off x="5793031" y="1464564"/>
            <a:ext cx="6322024" cy="4991927"/>
          </a:xfr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9CD23F5C-C00D-4466-BB46-B139B566F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19" y="2408747"/>
            <a:ext cx="5411423" cy="4047744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BA3BD83B-2F09-4E54-8C60-D2C60B04E1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439" y="181132"/>
            <a:ext cx="4013405" cy="3105788"/>
          </a:xfrm>
          <a:prstGeom prst="rect">
            <a:avLst/>
          </a:prstGeom>
        </p:spPr>
      </p:pic>
      <p:pic>
        <p:nvPicPr>
          <p:cNvPr id="1026" name="Picture 2" descr="Ingyenes Nyomtatható Kosárlabda Színező Oldalak Felnőtteknek és Gyerekeknek  - Lystok.com">
            <a:extLst>
              <a:ext uri="{FF2B5EF4-FFF2-40B4-BE49-F238E27FC236}">
                <a16:creationId xmlns:a16="http://schemas.microsoft.com/office/drawing/2014/main" id="{E7018C58-FCD3-4FC4-9F86-43A49457B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34" y="181132"/>
            <a:ext cx="1423210" cy="206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475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9C67A6A-72B4-40AB-BBFA-9EF8A6A31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916" y="73761"/>
            <a:ext cx="2027664" cy="1325563"/>
          </a:xfrm>
        </p:spPr>
        <p:txBody>
          <a:bodyPr>
            <a:noAutofit/>
          </a:bodyPr>
          <a:lstStyle/>
          <a:p>
            <a:r>
              <a:rPr lang="hu-HU" sz="6600" dirty="0">
                <a:solidFill>
                  <a:schemeClr val="accent3"/>
                </a:solidFill>
                <a:latin typeface="Bell MT" panose="02020503060305020303" pitchFamily="18" charset="0"/>
              </a:rPr>
              <a:t>Jóga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19F68C2-4C6D-4309-AFD1-B6569C15A0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6"/>
          <a:stretch/>
        </p:blipFill>
        <p:spPr>
          <a:xfrm>
            <a:off x="3713357" y="73761"/>
            <a:ext cx="8196146" cy="4004177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445B0C10-318A-4B17-9C6B-0618B5D29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338" y="3191477"/>
            <a:ext cx="3751224" cy="359276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0AB8DD21-BD84-4F54-8008-74FD26E07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38" y="1507509"/>
            <a:ext cx="5094249" cy="2791431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F932BCE2-8715-42BF-929E-F5A9E4EC99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/>
          <a:stretch/>
        </p:blipFill>
        <p:spPr>
          <a:xfrm>
            <a:off x="4728721" y="3718182"/>
            <a:ext cx="3649857" cy="2993051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4140DCD7-5FF4-499B-BF10-0F9B7E77D2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" r="6941" b="34644"/>
          <a:stretch/>
        </p:blipFill>
        <p:spPr>
          <a:xfrm>
            <a:off x="48433" y="4371945"/>
            <a:ext cx="4666201" cy="2339288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14C1BBFE-AA35-4828-905D-CC07AC97D1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8114" y="10761"/>
            <a:ext cx="866896" cy="16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813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8B2089-7C3C-4F86-A39D-18ED617FE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824" y="464974"/>
            <a:ext cx="1769598" cy="1070517"/>
          </a:xfrm>
        </p:spPr>
        <p:txBody>
          <a:bodyPr>
            <a:normAutofit/>
          </a:bodyPr>
          <a:lstStyle/>
          <a:p>
            <a:r>
              <a:rPr lang="hu-HU" sz="6600" dirty="0">
                <a:solidFill>
                  <a:schemeClr val="accent3"/>
                </a:solidFill>
                <a:latin typeface="Bell MT" panose="02020503060305020303" pitchFamily="18" charset="0"/>
              </a:rPr>
              <a:t>Foci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ACF9FD-0559-459F-9EAF-5B200428E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219" y="173387"/>
            <a:ext cx="3302890" cy="964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6000" dirty="0">
                <a:solidFill>
                  <a:schemeClr val="accent4"/>
                </a:solidFill>
                <a:latin typeface="Bell MT" panose="02020503060305020303" pitchFamily="18" charset="0"/>
              </a:rPr>
              <a:t>Király SE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EB699E1-3407-434F-8571-2ED98C65E6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9234" y="1926673"/>
            <a:ext cx="3453432" cy="853068"/>
          </a:xfrm>
        </p:spPr>
        <p:txBody>
          <a:bodyPr>
            <a:normAutofit fontScale="92500" lnSpcReduction="10000"/>
          </a:bodyPr>
          <a:lstStyle/>
          <a:p>
            <a:r>
              <a:rPr lang="hu-HU" sz="6000" dirty="0">
                <a:solidFill>
                  <a:schemeClr val="accent4"/>
                </a:solidFill>
                <a:latin typeface="Bell MT" panose="02020503060305020303" pitchFamily="18" charset="0"/>
              </a:rPr>
              <a:t>Jáki SZSE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FB82ED22-E981-4AE6-9566-9344ACE213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3" t="11057" r="20447" b="7728"/>
          <a:stretch/>
        </p:blipFill>
        <p:spPr>
          <a:xfrm>
            <a:off x="174972" y="2827554"/>
            <a:ext cx="4168338" cy="394315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3CDF4341-5980-435C-A4C8-F5530052C6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6" t="22389" r="25812" b="20113"/>
          <a:stretch/>
        </p:blipFill>
        <p:spPr>
          <a:xfrm>
            <a:off x="3628405" y="120146"/>
            <a:ext cx="3891776" cy="3943150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C36382D5-65A2-4A90-92CF-8F53E2245C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" t="26992" r="7001"/>
          <a:stretch/>
        </p:blipFill>
        <p:spPr>
          <a:xfrm>
            <a:off x="4544337" y="3671469"/>
            <a:ext cx="2774817" cy="3099235"/>
          </a:xfrm>
          <a:prstGeom prst="rect">
            <a:avLst/>
          </a:prstGeom>
        </p:spPr>
      </p:pic>
      <p:pic>
        <p:nvPicPr>
          <p:cNvPr id="3074" name="Picture 2" descr="Football Players PNG Image, Drawing Football Players, Football Player  Clipart, Football, Soccer Player PNG Image For Free Download | Sports  drawings, Football drawing, Soccer art">
            <a:extLst>
              <a:ext uri="{FF2B5EF4-FFF2-40B4-BE49-F238E27FC236}">
                <a16:creationId xmlns:a16="http://schemas.microsoft.com/office/drawing/2014/main" id="{DB680D95-06B0-4A3A-A00D-9B1769BC2F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2" t="6765" r="10660" b="9480"/>
          <a:stretch/>
        </p:blipFill>
        <p:spPr bwMode="auto">
          <a:xfrm>
            <a:off x="2116968" y="120146"/>
            <a:ext cx="1228397" cy="178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C2365C0-2D49-4AEB-BEB9-789FA84418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201" y="1137425"/>
            <a:ext cx="4547916" cy="3769112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A857D7F8-8B93-4A8E-B20B-7FF03689DD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221" y="4007165"/>
            <a:ext cx="4168338" cy="276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62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66AC08-BF87-4996-9E08-25EA4A603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31" y="124120"/>
            <a:ext cx="2261839" cy="901891"/>
          </a:xfrm>
        </p:spPr>
        <p:txBody>
          <a:bodyPr>
            <a:noAutofit/>
          </a:bodyPr>
          <a:lstStyle/>
          <a:p>
            <a:r>
              <a:rPr lang="hu-HU" sz="6000" dirty="0">
                <a:solidFill>
                  <a:schemeClr val="accent4"/>
                </a:solidFill>
                <a:latin typeface="Bell MT" panose="02020503060305020303" pitchFamily="18" charset="0"/>
              </a:rPr>
              <a:t>Tollas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E5B63D1-C2C9-491E-A030-7B0690A96E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35"/>
          <a:stretch/>
        </p:blipFill>
        <p:spPr>
          <a:xfrm>
            <a:off x="176231" y="1691640"/>
            <a:ext cx="3509772" cy="512621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1AABAAF-24E3-488A-B2B9-78F0F484EE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4" t="6543" r="31869" b="16564"/>
          <a:stretch/>
        </p:blipFill>
        <p:spPr>
          <a:xfrm rot="5400000">
            <a:off x="2382926" y="350695"/>
            <a:ext cx="3466606" cy="301345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049FB069-CF9B-4FD6-90C8-8ADCC2991A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4" t="15598" r="3618" b="12038"/>
          <a:stretch/>
        </p:blipFill>
        <p:spPr>
          <a:xfrm>
            <a:off x="2812198" y="2814694"/>
            <a:ext cx="6341542" cy="3855521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A926FDBA-1645-4731-95F0-15B048F08C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9" t="24178" r="25607" b="17333"/>
          <a:stretch/>
        </p:blipFill>
        <p:spPr>
          <a:xfrm>
            <a:off x="5600246" y="187785"/>
            <a:ext cx="3576205" cy="2545632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B25C10B1-EF83-4B32-8010-1F7DAF59EB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3" t="25956" b="17560"/>
          <a:stretch/>
        </p:blipFill>
        <p:spPr>
          <a:xfrm>
            <a:off x="9226750" y="124120"/>
            <a:ext cx="2789019" cy="2671744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4DBA8FC1-E160-4072-82FD-D636928087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820" y="920356"/>
            <a:ext cx="1683250" cy="1271789"/>
          </a:xfrm>
          <a:prstGeom prst="rect">
            <a:avLst/>
          </a:prstGeom>
        </p:spPr>
      </p:pic>
      <p:pic>
        <p:nvPicPr>
          <p:cNvPr id="4098" name="Picture 2" descr="https://jakiskola.hu/wp-content/uploads/2023/05/Nandi-771x1024.jpg">
            <a:extLst>
              <a:ext uri="{FF2B5EF4-FFF2-40B4-BE49-F238E27FC236}">
                <a16:creationId xmlns:a16="http://schemas.microsoft.com/office/drawing/2014/main" id="{873EBC54-B050-40E8-A511-34517016C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1855" y="2782299"/>
            <a:ext cx="3038808" cy="403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685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DAFC79-0021-49A8-A4A3-508605FE4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4485" y="519177"/>
            <a:ext cx="6534615" cy="1325563"/>
          </a:xfrm>
        </p:spPr>
        <p:txBody>
          <a:bodyPr>
            <a:noAutofit/>
          </a:bodyPr>
          <a:lstStyle/>
          <a:p>
            <a:pPr algn="ctr"/>
            <a:r>
              <a:rPr lang="hu-HU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      Csiribiri  </a:t>
            </a:r>
            <a:br>
              <a:rPr lang="hu-HU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</a:br>
            <a:r>
              <a:rPr lang="hu-HU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hagyomány</a:t>
            </a:r>
            <a:r>
              <a:rPr lang="hu-HU" sz="5400" dirty="0">
                <a:solidFill>
                  <a:schemeClr val="accent5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ő</a:t>
            </a:r>
            <a:r>
              <a:rPr lang="hu-HU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rz</a:t>
            </a:r>
            <a:r>
              <a:rPr lang="hu-HU" sz="5400" dirty="0">
                <a:solidFill>
                  <a:schemeClr val="accent5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ő</a:t>
            </a:r>
            <a:r>
              <a:rPr lang="hu-HU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urlz MT" panose="04040404050702020202" pitchFamily="82" charset="0"/>
              </a:rPr>
              <a:t> szakkör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8E5053B7-5FA3-4FAC-8F9B-0F498EFA9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420" y="2140979"/>
            <a:ext cx="9307044" cy="456590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C6D9A21B-A78D-4013-87F2-137B28739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2" y="88251"/>
            <a:ext cx="3680051" cy="2498039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4B5A1AC8-4342-40E6-AA53-A4188F7747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" y="2663672"/>
            <a:ext cx="2550508" cy="3999771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E379B013-C165-4F91-910B-28225D705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724" y="191220"/>
            <a:ext cx="1943371" cy="990738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B4ED8D2-C46C-4152-8823-EA432EB476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9100" y="151117"/>
            <a:ext cx="1685364" cy="192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08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07DE43FD-8929-491E-802A-99AAEEE877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304" y="-182881"/>
            <a:ext cx="3730752" cy="1132523"/>
          </a:xfrm>
        </p:spPr>
        <p:txBody>
          <a:bodyPr>
            <a:normAutofit/>
          </a:bodyPr>
          <a:lstStyle/>
          <a:p>
            <a:r>
              <a:rPr lang="hu-HU" sz="5400" dirty="0">
                <a:solidFill>
                  <a:schemeClr val="accent3"/>
                </a:solidFill>
                <a:latin typeface="Bell MT" panose="02020503060305020303" pitchFamily="18" charset="0"/>
              </a:rPr>
              <a:t>Ügyes kezek</a:t>
            </a:r>
          </a:p>
        </p:txBody>
      </p:sp>
      <p:sp>
        <p:nvSpPr>
          <p:cNvPr id="4" name="Alcím 3">
            <a:extLst>
              <a:ext uri="{FF2B5EF4-FFF2-40B4-BE49-F238E27FC236}">
                <a16:creationId xmlns:a16="http://schemas.microsoft.com/office/drawing/2014/main" id="{BDC6DD0C-8022-42DC-AF20-03F631ECBD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93900" y="5235766"/>
            <a:ext cx="3389376" cy="1482026"/>
          </a:xfrm>
        </p:spPr>
        <p:txBody>
          <a:bodyPr>
            <a:noAutofit/>
          </a:bodyPr>
          <a:lstStyle/>
          <a:p>
            <a:r>
              <a:rPr lang="hu-HU" sz="5400" dirty="0">
                <a:solidFill>
                  <a:schemeClr val="accent4"/>
                </a:solidFill>
                <a:latin typeface="Bell MT" panose="02020503060305020303" pitchFamily="18" charset="0"/>
              </a:rPr>
              <a:t>Kézműves szakkör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290823C4-D907-45CA-ACA6-DFAFF3E815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0" t="7644" r="12267" b="7201"/>
          <a:stretch/>
        </p:blipFill>
        <p:spPr>
          <a:xfrm>
            <a:off x="0" y="949642"/>
            <a:ext cx="3877056" cy="3985214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39974A81-6765-45B6-ADF2-346937C6C4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4" t="8533" r="14323" b="23654"/>
          <a:stretch/>
        </p:blipFill>
        <p:spPr>
          <a:xfrm>
            <a:off x="3702006" y="3083243"/>
            <a:ext cx="2572512" cy="3716917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3EB196F0-CDF5-4AB1-B262-913E1FF44E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2" t="27467" r="43289" b="20844"/>
          <a:stretch/>
        </p:blipFill>
        <p:spPr>
          <a:xfrm rot="5400000">
            <a:off x="3764695" y="439308"/>
            <a:ext cx="2744104" cy="2275541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98011A68-BA5E-428A-9E28-241986C3AE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70"/>
          <a:stretch/>
        </p:blipFill>
        <p:spPr>
          <a:xfrm>
            <a:off x="369476" y="4864155"/>
            <a:ext cx="3178396" cy="1929211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F4DB86D4-B437-4C7D-A89B-E8BF93E316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732" y="2141551"/>
            <a:ext cx="2572512" cy="4658609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C28EF105-82F5-47D3-B4FB-FF33106665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20826" y="701171"/>
            <a:ext cx="4846320" cy="3634740"/>
          </a:xfrm>
          <a:prstGeom prst="rect">
            <a:avLst/>
          </a:prstGeom>
        </p:spPr>
      </p:pic>
      <p:pic>
        <p:nvPicPr>
          <p:cNvPr id="20" name="Kép 19">
            <a:extLst>
              <a:ext uri="{FF2B5EF4-FFF2-40B4-BE49-F238E27FC236}">
                <a16:creationId xmlns:a16="http://schemas.microsoft.com/office/drawing/2014/main" id="{CDB0A5A6-58A0-447B-AB89-D129DDDE010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7" t="18844" b="4711"/>
          <a:stretch/>
        </p:blipFill>
        <p:spPr>
          <a:xfrm>
            <a:off x="6193956" y="205026"/>
            <a:ext cx="2275542" cy="238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01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019714E-CE22-46A6-8762-5FA440FB7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2794" y="0"/>
            <a:ext cx="3977640" cy="1325563"/>
          </a:xfrm>
        </p:spPr>
        <p:txBody>
          <a:bodyPr>
            <a:normAutofit/>
          </a:bodyPr>
          <a:lstStyle/>
          <a:p>
            <a:r>
              <a:rPr lang="hu-HU" sz="6000" dirty="0">
                <a:solidFill>
                  <a:schemeClr val="accent3"/>
                </a:solidFill>
                <a:latin typeface="Bell MT" panose="02020503060305020303" pitchFamily="18" charset="0"/>
              </a:rPr>
              <a:t>Rajzszakkör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83F5302-BCDA-46B6-9A02-48E173E14E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76" b="15200"/>
          <a:stretch/>
        </p:blipFill>
        <p:spPr>
          <a:xfrm>
            <a:off x="7139053" y="3487552"/>
            <a:ext cx="4900108" cy="3304032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50261776-7A8E-47C8-9426-E9BB2FC9F7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8" r="9753" b="26807"/>
          <a:stretch/>
        </p:blipFill>
        <p:spPr>
          <a:xfrm>
            <a:off x="79885" y="121285"/>
            <a:ext cx="5600967" cy="3737487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D2438CDE-FB47-46D2-979F-DD980A2474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0" r="22844"/>
          <a:stretch/>
        </p:blipFill>
        <p:spPr>
          <a:xfrm rot="5400000">
            <a:off x="4563892" y="251009"/>
            <a:ext cx="3597216" cy="3228031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A468CCE3-48AE-4526-9462-B5A064E633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4" r="9887"/>
          <a:stretch/>
        </p:blipFill>
        <p:spPr>
          <a:xfrm>
            <a:off x="8171448" y="1235800"/>
            <a:ext cx="3843329" cy="2134648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9CF63AAD-BE68-4D43-9AD4-75DC310D00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45" b="5244"/>
          <a:stretch/>
        </p:blipFill>
        <p:spPr>
          <a:xfrm>
            <a:off x="79885" y="3958959"/>
            <a:ext cx="7406703" cy="283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73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9CC233-1842-4075-804C-54EC2A4DC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77590"/>
            <a:ext cx="11084221" cy="1325563"/>
          </a:xfrm>
        </p:spPr>
        <p:txBody>
          <a:bodyPr>
            <a:normAutofit/>
          </a:bodyPr>
          <a:lstStyle/>
          <a:p>
            <a:r>
              <a:rPr lang="hu-HU" sz="6000" dirty="0">
                <a:solidFill>
                  <a:schemeClr val="accent1"/>
                </a:solidFill>
                <a:latin typeface="Bell MT" panose="02020503060305020303" pitchFamily="18" charset="0"/>
              </a:rPr>
              <a:t>Énekkar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5DD9CCA-48B0-4DF8-A007-1DE891E6E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23" y="1403153"/>
            <a:ext cx="5852160" cy="532683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32ACE0A-359E-4B0F-AB8B-E0802A9556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8" t="31220" r="26864" b="13008"/>
          <a:stretch/>
        </p:blipFill>
        <p:spPr>
          <a:xfrm>
            <a:off x="5391175" y="77590"/>
            <a:ext cx="6562402" cy="3351410"/>
          </a:xfrm>
          <a:prstGeom prst="rect">
            <a:avLst/>
          </a:prstGeom>
        </p:spPr>
      </p:pic>
      <p:pic>
        <p:nvPicPr>
          <p:cNvPr id="6146" name="Picture 2" descr="https://jakiskola.hu/wp-content/uploads/2022/05/korus_3-1024x683.jpg">
            <a:extLst>
              <a:ext uri="{FF2B5EF4-FFF2-40B4-BE49-F238E27FC236}">
                <a16:creationId xmlns:a16="http://schemas.microsoft.com/office/drawing/2014/main" id="{79471AF4-0258-4CA9-BC9B-7202ACD1F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068" y="2943798"/>
            <a:ext cx="5676509" cy="378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20 Kotta rajz témájú ötlet | hangjegyek, rajz, ötletek rajzoláshoz">
            <a:extLst>
              <a:ext uri="{FF2B5EF4-FFF2-40B4-BE49-F238E27FC236}">
                <a16:creationId xmlns:a16="http://schemas.microsoft.com/office/drawing/2014/main" id="{BD7DDADD-D7A9-4CEC-A565-FBB0A86CE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543" y="0"/>
            <a:ext cx="1325564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797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1D8493-E576-43A1-98E1-ECB067731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57811"/>
            <a:ext cx="10515600" cy="1325563"/>
          </a:xfrm>
        </p:spPr>
        <p:txBody>
          <a:bodyPr>
            <a:normAutofit/>
          </a:bodyPr>
          <a:lstStyle/>
          <a:p>
            <a:r>
              <a:rPr lang="hu-HU" sz="6000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Kavicsklub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BF2AE9B-51F2-4EE4-880A-037FE77DD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528" y="113954"/>
            <a:ext cx="7010400" cy="3153467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24D5C6D-1C59-488E-9040-E01BBAA3DC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7"/>
          <a:stretch/>
        </p:blipFill>
        <p:spPr>
          <a:xfrm>
            <a:off x="3059374" y="2903628"/>
            <a:ext cx="5609138" cy="3840418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40A998D2-444D-4B28-8786-580DC98BD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" y="1383374"/>
            <a:ext cx="2997345" cy="5095485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50AD163-87A7-44AF-9912-87288AC078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1" b="22090"/>
          <a:stretch/>
        </p:blipFill>
        <p:spPr>
          <a:xfrm>
            <a:off x="3262607" y="1018452"/>
            <a:ext cx="2305249" cy="2888280"/>
          </a:xfrm>
          <a:prstGeom prst="rect">
            <a:avLst/>
          </a:prstGeom>
        </p:spPr>
      </p:pic>
      <p:pic>
        <p:nvPicPr>
          <p:cNvPr id="7170" name="Picture 2" descr="https://jakiskola.hu/wp-content/uploads/2022/11/kavics_c-1024x461.jpeg">
            <a:extLst>
              <a:ext uri="{FF2B5EF4-FFF2-40B4-BE49-F238E27FC236}">
                <a16:creationId xmlns:a16="http://schemas.microsoft.com/office/drawing/2014/main" id="{F5B7AD51-23FF-44C9-8F8F-06EB42B5D2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0" r="13375"/>
          <a:stretch/>
        </p:blipFill>
        <p:spPr bwMode="auto">
          <a:xfrm>
            <a:off x="8014283" y="3323564"/>
            <a:ext cx="4140928" cy="304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884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BDAE5B-364A-4E4F-B0B8-34EA1C565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88" y="-199289"/>
            <a:ext cx="5901151" cy="1325563"/>
          </a:xfrm>
        </p:spPr>
        <p:txBody>
          <a:bodyPr>
            <a:normAutofit/>
          </a:bodyPr>
          <a:lstStyle/>
          <a:p>
            <a:r>
              <a:rPr lang="hu-HU" sz="5400" dirty="0">
                <a:solidFill>
                  <a:schemeClr val="accent1"/>
                </a:solidFill>
                <a:latin typeface="Bell MT" panose="02020503060305020303" pitchFamily="18" charset="0"/>
              </a:rPr>
              <a:t>Csillagászat szakkör</a:t>
            </a:r>
          </a:p>
        </p:txBody>
      </p:sp>
      <p:pic>
        <p:nvPicPr>
          <p:cNvPr id="3074" name="Picture 2" descr="https://jakiskola.hu/wp-content/uploads/2023/05/szakkor-7.jpeg">
            <a:extLst>
              <a:ext uri="{FF2B5EF4-FFF2-40B4-BE49-F238E27FC236}">
                <a16:creationId xmlns:a16="http://schemas.microsoft.com/office/drawing/2014/main" id="{5AFEFFDF-67EA-475A-9F7A-59448BFD5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" y="1598983"/>
            <a:ext cx="6990080" cy="524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jakiskola.hu/wp-content/uploads/2023/05/buli-4.jpg">
            <a:extLst>
              <a:ext uri="{FF2B5EF4-FFF2-40B4-BE49-F238E27FC236}">
                <a16:creationId xmlns:a16="http://schemas.microsoft.com/office/drawing/2014/main" id="{16EBC354-3751-4AE5-87FA-0F15E86A3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304" y="2815452"/>
            <a:ext cx="52832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164B2FEB-CF1B-48BB-B7A9-F9859AFEDF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771"/>
          <a:stretch/>
        </p:blipFill>
        <p:spPr>
          <a:xfrm>
            <a:off x="8142456" y="34745"/>
            <a:ext cx="3935654" cy="271701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56C737C-72D8-4417-9ADF-BE503E62A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780" y="752744"/>
            <a:ext cx="3575735" cy="230744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49B43DD-36DA-4A44-8AD0-56B541C1EE9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9" t="15772" r="20443" b="26450"/>
          <a:stretch/>
        </p:blipFill>
        <p:spPr>
          <a:xfrm>
            <a:off x="6014331" y="146132"/>
            <a:ext cx="2102776" cy="3139438"/>
          </a:xfrm>
          <a:prstGeom prst="rect">
            <a:avLst/>
          </a:prstGeom>
        </p:spPr>
      </p:pic>
      <p:pic>
        <p:nvPicPr>
          <p:cNvPr id="1028" name="Picture 4" descr="https://jakiskola.hu/wp-content/uploads/2023/11/16933310060452-714x1024.jpeg">
            <a:extLst>
              <a:ext uri="{FF2B5EF4-FFF2-40B4-BE49-F238E27FC236}">
                <a16:creationId xmlns:a16="http://schemas.microsoft.com/office/drawing/2014/main" id="{CC8FF5DE-3A8B-4CAE-B214-7BFE2062EA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9" b="8134"/>
          <a:stretch/>
        </p:blipFill>
        <p:spPr bwMode="auto">
          <a:xfrm>
            <a:off x="244524" y="919424"/>
            <a:ext cx="1985700" cy="248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12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150F642E-2635-402D-821C-6CAEA477B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7" y="2050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b="1" dirty="0">
                <a:solidFill>
                  <a:schemeClr val="accent1"/>
                </a:solidFill>
                <a:latin typeface="Bell MT" panose="02020503060305020303" pitchFamily="18" charset="0"/>
              </a:rPr>
              <a:t>Kémia szakkör</a:t>
            </a: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A8C4E0E4-FBC6-4496-A69B-FF8AB5D1A4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6942" y="2849077"/>
            <a:ext cx="4404093" cy="3303069"/>
          </a:xfr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883D4702-56A7-4CFE-95E8-3BA66364C3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641" y="3852756"/>
            <a:ext cx="3751031" cy="281327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4A062725-578B-40CD-B30C-527AE84FA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63541" y="1096702"/>
            <a:ext cx="6364947" cy="4773710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5EB3DB79-0B93-4E05-9267-28C35057E3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" t="4689" r="12054" b="11159"/>
          <a:stretch/>
        </p:blipFill>
        <p:spPr>
          <a:xfrm>
            <a:off x="1590444" y="973002"/>
            <a:ext cx="2379565" cy="2082932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3E3789EA-6CFC-417B-A35A-158F968B6E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0" y="111475"/>
            <a:ext cx="2861373" cy="3815164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35793EFA-6C1E-4BD0-8EF4-210B528611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14" y="944343"/>
            <a:ext cx="1471832" cy="132556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0145151-F711-40FB-BA1E-108889755F3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18" b="6423"/>
          <a:stretch/>
        </p:blipFill>
        <p:spPr>
          <a:xfrm>
            <a:off x="3823692" y="1816299"/>
            <a:ext cx="1357489" cy="247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519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A42D14-05AD-467D-866F-D0445DA5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7" y="365125"/>
            <a:ext cx="11231913" cy="1325563"/>
          </a:xfrm>
        </p:spPr>
        <p:txBody>
          <a:bodyPr>
            <a:normAutofit/>
          </a:bodyPr>
          <a:lstStyle/>
          <a:p>
            <a:r>
              <a:rPr lang="hu-HU" sz="54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hu-HU" sz="6000" b="1" dirty="0">
                <a:solidFill>
                  <a:schemeClr val="accent3"/>
                </a:solidFill>
                <a:latin typeface="Bell MT" panose="02020503060305020303" pitchFamily="18" charset="0"/>
              </a:rPr>
              <a:t>Sakk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08F5C4F-99EE-4DD4-B89F-6F2490609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7" y="1690688"/>
            <a:ext cx="5864352" cy="4612576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D4B16D2A-0EAC-44A1-9FCA-71D9F6E53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5717"/>
            <a:ext cx="5864352" cy="3273283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EB62DD79-EA49-4A56-8C9B-D600D77017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56110"/>
            <a:ext cx="5864352" cy="2836765"/>
          </a:xfrm>
          <a:prstGeom prst="rect">
            <a:avLst/>
          </a:prstGeom>
        </p:spPr>
      </p:pic>
      <p:pic>
        <p:nvPicPr>
          <p:cNvPr id="1026" name="Picture 2" descr="Rajz a sakk Stock Vektor: ©suricoma 57619793">
            <a:extLst>
              <a:ext uri="{FF2B5EF4-FFF2-40B4-BE49-F238E27FC236}">
                <a16:creationId xmlns:a16="http://schemas.microsoft.com/office/drawing/2014/main" id="{2F4C3DC4-27FE-4D50-923E-A77B47489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718" y="155717"/>
            <a:ext cx="328612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348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F893422-CBA2-4183-885D-9946585967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7360" y="1893949"/>
            <a:ext cx="9144000" cy="1036723"/>
          </a:xfrm>
        </p:spPr>
        <p:txBody>
          <a:bodyPr>
            <a:noAutofit/>
          </a:bodyPr>
          <a:lstStyle/>
          <a:p>
            <a:pPr algn="ctr"/>
            <a:r>
              <a:rPr lang="hu-HU" sz="8000" b="1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Mit mutatnak a számok?</a:t>
            </a:r>
          </a:p>
        </p:txBody>
      </p:sp>
      <p:sp>
        <p:nvSpPr>
          <p:cNvPr id="8" name="Tartalom helye 7">
            <a:extLst>
              <a:ext uri="{FF2B5EF4-FFF2-40B4-BE49-F238E27FC236}">
                <a16:creationId xmlns:a16="http://schemas.microsoft.com/office/drawing/2014/main" id="{EA3F42E4-1551-4146-B8B8-20598E451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7360" y="3302598"/>
            <a:ext cx="8504513" cy="3411564"/>
          </a:xfrm>
        </p:spPr>
        <p:txBody>
          <a:bodyPr>
            <a:noAutofit/>
          </a:bodyPr>
          <a:lstStyle/>
          <a:p>
            <a:pPr algn="l">
              <a:buFont typeface="Wingdings" panose="05000000000000000000" pitchFamily="2" charset="2"/>
              <a:buChar char="v"/>
            </a:pPr>
            <a:r>
              <a:rPr lang="hu-HU" sz="4000" dirty="0">
                <a:solidFill>
                  <a:schemeClr val="accent6"/>
                </a:solidFill>
                <a:latin typeface="Bell MT" panose="02020503060305020303" pitchFamily="18" charset="0"/>
              </a:rPr>
              <a:t>Központi írásbeli felvételi eredményei</a:t>
            </a:r>
            <a:endParaRPr lang="hu-HU" sz="4000" dirty="0">
              <a:latin typeface="Bell MT" panose="02020503060305020303" pitchFamily="18" charset="0"/>
            </a:endParaRPr>
          </a:p>
          <a:p>
            <a:pPr algn="l">
              <a:buFont typeface="Wingdings" panose="05000000000000000000" pitchFamily="2" charset="2"/>
              <a:buChar char="v"/>
            </a:pPr>
            <a:r>
              <a:rPr lang="hu-HU" sz="4000" dirty="0">
                <a:solidFill>
                  <a:srgbClr val="C00000"/>
                </a:solidFill>
                <a:latin typeface="Bell MT" panose="02020503060305020303" pitchFamily="18" charset="0"/>
              </a:rPr>
              <a:t>Nyolcadikos továbbtanulás</a:t>
            </a:r>
            <a:endParaRPr lang="hu-HU" sz="4000" dirty="0">
              <a:latin typeface="Bell MT" panose="02020503060305020303" pitchFamily="18" charset="0"/>
            </a:endParaRPr>
          </a:p>
          <a:p>
            <a:pPr algn="l">
              <a:buFont typeface="Wingdings" panose="05000000000000000000" pitchFamily="2" charset="2"/>
              <a:buChar char="v"/>
            </a:pPr>
            <a:r>
              <a:rPr lang="hu-HU" sz="4000" dirty="0">
                <a:solidFill>
                  <a:schemeClr val="accent4"/>
                </a:solidFill>
                <a:latin typeface="Bell MT" panose="02020503060305020303" pitchFamily="18" charset="0"/>
              </a:rPr>
              <a:t>Kompetenciamérések eredményei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3C819871-D4A8-475C-AEA5-736C8E42F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8997" y="2495774"/>
            <a:ext cx="1647963" cy="29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88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1E218D-B819-4FE2-BCAD-E8D74E61D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24" y="657225"/>
            <a:ext cx="1093712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sz="6000" dirty="0">
                <a:solidFill>
                  <a:schemeClr val="accent6"/>
                </a:solidFill>
                <a:latin typeface="Bell MT" panose="02020503060305020303" pitchFamily="18" charset="0"/>
              </a:rPr>
              <a:t>Központi írásbeli felvételi eredményei</a:t>
            </a:r>
            <a:br>
              <a:rPr lang="hu-HU" sz="6000" dirty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</a:br>
            <a:r>
              <a:rPr lang="hu-HU" sz="4900" dirty="0">
                <a:solidFill>
                  <a:srgbClr val="C00000"/>
                </a:solidFill>
                <a:latin typeface="Bell MT" panose="02020503060305020303" pitchFamily="18" charset="0"/>
              </a:rPr>
              <a:t>Mindig az országos átlag felett!</a:t>
            </a:r>
            <a:br>
              <a:rPr lang="hu-HU" dirty="0">
                <a:solidFill>
                  <a:srgbClr val="C00000"/>
                </a:solidFill>
                <a:latin typeface="Bell MT" panose="02020503060305020303" pitchFamily="18" charset="0"/>
              </a:rPr>
            </a:br>
            <a:endParaRPr lang="hu-HU" dirty="0">
              <a:solidFill>
                <a:srgbClr val="C00000"/>
              </a:solidFill>
              <a:latin typeface="Bell MT" panose="02020503060305020303" pitchFamily="18" charset="0"/>
            </a:endParaRPr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11127A7B-B823-4ADF-A5E6-A0AE25F7959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37745571"/>
              </p:ext>
            </p:extLst>
          </p:nvPr>
        </p:nvGraphicFramePr>
        <p:xfrm>
          <a:off x="383542" y="1982788"/>
          <a:ext cx="7680916" cy="45825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0229">
                  <a:extLst>
                    <a:ext uri="{9D8B030D-6E8A-4147-A177-3AD203B41FA5}">
                      <a16:colId xmlns:a16="http://schemas.microsoft.com/office/drawing/2014/main" val="2991733012"/>
                    </a:ext>
                  </a:extLst>
                </a:gridCol>
                <a:gridCol w="1920229">
                  <a:extLst>
                    <a:ext uri="{9D8B030D-6E8A-4147-A177-3AD203B41FA5}">
                      <a16:colId xmlns:a16="http://schemas.microsoft.com/office/drawing/2014/main" val="3339165421"/>
                    </a:ext>
                  </a:extLst>
                </a:gridCol>
                <a:gridCol w="1920229">
                  <a:extLst>
                    <a:ext uri="{9D8B030D-6E8A-4147-A177-3AD203B41FA5}">
                      <a16:colId xmlns:a16="http://schemas.microsoft.com/office/drawing/2014/main" val="517835324"/>
                    </a:ext>
                  </a:extLst>
                </a:gridCol>
                <a:gridCol w="1920229">
                  <a:extLst>
                    <a:ext uri="{9D8B030D-6E8A-4147-A177-3AD203B41FA5}">
                      <a16:colId xmlns:a16="http://schemas.microsoft.com/office/drawing/2014/main" val="4117690056"/>
                    </a:ext>
                  </a:extLst>
                </a:gridCol>
              </a:tblGrid>
              <a:tr h="76189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Eredmények</a:t>
                      </a:r>
                      <a:endParaRPr lang="hu-HU" sz="24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23/24-es tanév</a:t>
                      </a:r>
                      <a:endParaRPr lang="hu-HU" sz="24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24/25-ös tanév</a:t>
                      </a:r>
                      <a:endParaRPr lang="hu-HU" sz="24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27375"/>
                  </a:ext>
                </a:extLst>
              </a:tr>
              <a:tr h="761899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000" dirty="0">
                        <a:effectLst/>
                        <a:latin typeface="Bell MT" panose="02020503060305020303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Bell MT" panose="02020503060305020303" pitchFamily="18" charset="0"/>
                        </a:rPr>
                        <a:t>magyar</a:t>
                      </a:r>
                      <a:endParaRPr lang="hu-HU" sz="1100" dirty="0">
                        <a:effectLst/>
                        <a:latin typeface="Bell MT" panose="02020503060305020303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Bell MT" panose="02020503060305020303" pitchFamily="18" charset="0"/>
                        </a:rPr>
                        <a:t>pontszámok</a:t>
                      </a:r>
                      <a:endParaRPr lang="hu-HU" sz="11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iskolai átlag</a:t>
                      </a:r>
                      <a:endParaRPr lang="hu-HU" sz="24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35,63</a:t>
                      </a:r>
                    </a:p>
                  </a:txBody>
                  <a:tcPr marL="61750" marR="6175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35,4</a:t>
                      </a:r>
                      <a:endParaRPr lang="hu-HU" sz="24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197290"/>
                  </a:ext>
                </a:extLst>
              </a:tr>
              <a:tr h="761899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országos átlag</a:t>
                      </a:r>
                      <a:endParaRPr lang="hu-HU" sz="24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30,8</a:t>
                      </a:r>
                    </a:p>
                  </a:txBody>
                  <a:tcPr marL="61750" marR="6175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33,7</a:t>
                      </a:r>
                    </a:p>
                  </a:txBody>
                  <a:tcPr marL="61750" marR="6175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402836"/>
                  </a:ext>
                </a:extLst>
              </a:tr>
              <a:tr h="372303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>
                          <a:effectLst/>
                          <a:latin typeface="Bell MT" panose="02020503060305020303" pitchFamily="18" charset="0"/>
                        </a:rPr>
                        <a:t>eltérés</a:t>
                      </a:r>
                      <a:endParaRPr lang="hu-HU" sz="24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solidFill>
                            <a:srgbClr val="C00000"/>
                          </a:solidFill>
                          <a:effectLst/>
                          <a:latin typeface="Bell MT" panose="02020503060305020303" pitchFamily="18" charset="0"/>
                        </a:rPr>
                        <a:t>+4,83</a:t>
                      </a:r>
                      <a:endParaRPr lang="hu-HU" sz="2400" b="1" dirty="0">
                        <a:solidFill>
                          <a:srgbClr val="C00000"/>
                        </a:solidFill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solidFill>
                            <a:srgbClr val="C00000"/>
                          </a:solidFill>
                          <a:effectLst/>
                          <a:latin typeface="Bell MT" panose="02020503060305020303" pitchFamily="18" charset="0"/>
                        </a:rPr>
                        <a:t>+1,7</a:t>
                      </a:r>
                      <a:endParaRPr lang="hu-HU" sz="2400" b="1" dirty="0">
                        <a:solidFill>
                          <a:srgbClr val="C00000"/>
                        </a:solidFill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42725"/>
                  </a:ext>
                </a:extLst>
              </a:tr>
              <a:tr h="761899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000" dirty="0">
                        <a:effectLst/>
                        <a:latin typeface="Bell MT" panose="02020503060305020303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Bell MT" panose="02020503060305020303" pitchFamily="18" charset="0"/>
                        </a:rPr>
                        <a:t>matematika</a:t>
                      </a:r>
                      <a:endParaRPr lang="hu-HU" sz="1100" dirty="0">
                        <a:effectLst/>
                        <a:latin typeface="Bell MT" panose="02020503060305020303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Bell MT" panose="02020503060305020303" pitchFamily="18" charset="0"/>
                        </a:rPr>
                        <a:t>pontszámok</a:t>
                      </a:r>
                      <a:endParaRPr lang="hu-HU" sz="11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iskolai átlag</a:t>
                      </a:r>
                      <a:endParaRPr lang="hu-HU" sz="24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1750" marR="6175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35,4</a:t>
                      </a:r>
                      <a:endParaRPr lang="hu-HU" sz="24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682800"/>
                  </a:ext>
                </a:extLst>
              </a:tr>
              <a:tr h="761899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>
                          <a:effectLst/>
                          <a:latin typeface="Bell MT" panose="02020503060305020303" pitchFamily="18" charset="0"/>
                        </a:rPr>
                        <a:t>országos átlag</a:t>
                      </a:r>
                      <a:endParaRPr lang="hu-HU" sz="24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27,3</a:t>
                      </a:r>
                      <a:endParaRPr lang="hu-HU" sz="24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1750" marR="6175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119958"/>
                  </a:ext>
                </a:extLst>
              </a:tr>
              <a:tr h="372303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>
                          <a:effectLst/>
                          <a:latin typeface="Bell MT" panose="02020503060305020303" pitchFamily="18" charset="0"/>
                        </a:rPr>
                        <a:t>eltérés</a:t>
                      </a:r>
                      <a:endParaRPr lang="hu-HU" sz="240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solidFill>
                            <a:srgbClr val="C00000"/>
                          </a:solidFill>
                          <a:effectLst/>
                          <a:latin typeface="Bell MT" panose="02020503060305020303" pitchFamily="18" charset="0"/>
                        </a:rPr>
                        <a:t>+2,7</a:t>
                      </a:r>
                      <a:endParaRPr lang="hu-HU" sz="2400" b="1" dirty="0">
                        <a:solidFill>
                          <a:srgbClr val="C00000"/>
                        </a:solidFill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solidFill>
                            <a:srgbClr val="C00000"/>
                          </a:solidFill>
                          <a:effectLst/>
                          <a:latin typeface="Bell MT" panose="02020503060305020303" pitchFamily="18" charset="0"/>
                        </a:rPr>
                        <a:t>+5,4</a:t>
                      </a:r>
                      <a:endParaRPr lang="hu-HU" sz="2400" b="1" dirty="0">
                        <a:solidFill>
                          <a:srgbClr val="C00000"/>
                        </a:solidFill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50" marR="6175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200323"/>
                  </a:ext>
                </a:extLst>
              </a:tr>
            </a:tbl>
          </a:graphicData>
        </a:graphic>
      </p:graphicFrame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7C974AF3-5C7D-4F56-87E0-6ABD9B7836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213327" y="2173018"/>
            <a:ext cx="3809133" cy="402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36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2FBDBB-A3D2-4D53-851F-7AAD5C3B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645" y="-195323"/>
            <a:ext cx="11484146" cy="2345802"/>
          </a:xfrm>
        </p:spPr>
        <p:txBody>
          <a:bodyPr>
            <a:normAutofit/>
          </a:bodyPr>
          <a:lstStyle/>
          <a:p>
            <a:pPr algn="ctr"/>
            <a:r>
              <a:rPr lang="hu-HU" sz="60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 </a:t>
            </a:r>
            <a:r>
              <a:rPr lang="hu-HU" sz="6600" dirty="0">
                <a:solidFill>
                  <a:srgbClr val="C00000"/>
                </a:solidFill>
                <a:latin typeface="Bell MT" panose="02020503060305020303" pitchFamily="18" charset="0"/>
              </a:rPr>
              <a:t>Nyolcadikos továbbtanulás</a:t>
            </a:r>
            <a:br>
              <a:rPr lang="hu-HU" sz="6000" dirty="0">
                <a:solidFill>
                  <a:srgbClr val="C00000"/>
                </a:solidFill>
                <a:latin typeface="Bell MT" panose="02020503060305020303" pitchFamily="18" charset="0"/>
              </a:rPr>
            </a:br>
            <a:r>
              <a:rPr lang="hu-HU" sz="3200" dirty="0">
                <a:solidFill>
                  <a:schemeClr val="accent6"/>
                </a:solidFill>
                <a:latin typeface="Bell MT" panose="02020503060305020303" pitchFamily="18" charset="0"/>
              </a:rPr>
              <a:t>A többség gimnáziumban és technikumban tanul tovább!</a:t>
            </a:r>
            <a:endParaRPr lang="hu-HU" sz="3200" dirty="0">
              <a:solidFill>
                <a:srgbClr val="C00000"/>
              </a:solidFill>
              <a:latin typeface="Bell MT" panose="02020503060305020303" pitchFamily="18" charset="0"/>
            </a:endParaRP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7AD1CFD5-623C-4D73-9F29-6F2AF636303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8942" y="2485016"/>
            <a:ext cx="2682927" cy="2683250"/>
          </a:xfrm>
          <a:prstGeom prst="rect">
            <a:avLst/>
          </a:prstGeom>
        </p:spPr>
      </p:pic>
      <p:graphicFrame>
        <p:nvGraphicFramePr>
          <p:cNvPr id="8" name="Tartalom helye 7">
            <a:extLst>
              <a:ext uri="{FF2B5EF4-FFF2-40B4-BE49-F238E27FC236}">
                <a16:creationId xmlns:a16="http://schemas.microsoft.com/office/drawing/2014/main" id="{7CEF48C6-EA5E-4D12-B918-6069BD318D5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18663939"/>
              </p:ext>
            </p:extLst>
          </p:nvPr>
        </p:nvGraphicFramePr>
        <p:xfrm>
          <a:off x="3232068" y="1987528"/>
          <a:ext cx="8521020" cy="46158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9176">
                  <a:extLst>
                    <a:ext uri="{9D8B030D-6E8A-4147-A177-3AD203B41FA5}">
                      <a16:colId xmlns:a16="http://schemas.microsoft.com/office/drawing/2014/main" val="2786782529"/>
                    </a:ext>
                  </a:extLst>
                </a:gridCol>
                <a:gridCol w="1591734">
                  <a:extLst>
                    <a:ext uri="{9D8B030D-6E8A-4147-A177-3AD203B41FA5}">
                      <a16:colId xmlns:a16="http://schemas.microsoft.com/office/drawing/2014/main" val="1602103703"/>
                    </a:ext>
                  </a:extLst>
                </a:gridCol>
                <a:gridCol w="1580444">
                  <a:extLst>
                    <a:ext uri="{9D8B030D-6E8A-4147-A177-3AD203B41FA5}">
                      <a16:colId xmlns:a16="http://schemas.microsoft.com/office/drawing/2014/main" val="665602665"/>
                    </a:ext>
                  </a:extLst>
                </a:gridCol>
                <a:gridCol w="1636889">
                  <a:extLst>
                    <a:ext uri="{9D8B030D-6E8A-4147-A177-3AD203B41FA5}">
                      <a16:colId xmlns:a16="http://schemas.microsoft.com/office/drawing/2014/main" val="3556076443"/>
                    </a:ext>
                  </a:extLst>
                </a:gridCol>
                <a:gridCol w="1502777">
                  <a:extLst>
                    <a:ext uri="{9D8B030D-6E8A-4147-A177-3AD203B41FA5}">
                      <a16:colId xmlns:a16="http://schemas.microsoft.com/office/drawing/2014/main" val="2849990958"/>
                    </a:ext>
                  </a:extLst>
                </a:gridCol>
              </a:tblGrid>
              <a:tr h="89834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400" dirty="0">
                        <a:effectLst/>
                        <a:latin typeface="Bell MT" panose="02020503060305020303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Iskolatípus</a:t>
                      </a:r>
                      <a:endParaRPr lang="hu-HU" sz="24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22/23-as tanév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(összlétszám 32 fő)</a:t>
                      </a:r>
                      <a:endParaRPr lang="hu-HU" sz="28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23/24-es tanév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(összlétszám 37 fő)</a:t>
                      </a:r>
                      <a:endParaRPr lang="hu-HU" sz="28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19899"/>
                  </a:ext>
                </a:extLst>
              </a:tr>
              <a:tr h="1036619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tanulók száma</a:t>
                      </a: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Bell MT" panose="02020503060305020303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%</a:t>
                      </a:r>
                      <a:endParaRPr lang="hu-HU" sz="28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tanulók száma</a:t>
                      </a:r>
                      <a:endParaRPr lang="hu-HU" sz="28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Bell MT" panose="02020503060305020303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%</a:t>
                      </a:r>
                      <a:endParaRPr lang="hu-HU" sz="28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760417"/>
                  </a:ext>
                </a:extLst>
              </a:tr>
              <a:tr h="8221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gimnázium</a:t>
                      </a:r>
                      <a:endParaRPr lang="hu-HU" sz="24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5 fő</a:t>
                      </a:r>
                      <a:endParaRPr lang="hu-HU" sz="28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061301"/>
                  </a:ext>
                </a:extLst>
              </a:tr>
              <a:tr h="8221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technikum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szakgimnázium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14 fő</a:t>
                      </a:r>
                      <a:endParaRPr lang="hu-HU" sz="28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18</a:t>
                      </a:r>
                      <a:endParaRPr lang="hu-HU" sz="28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374681"/>
                  </a:ext>
                </a:extLst>
              </a:tr>
              <a:tr h="10366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Bell MT" panose="02020503060305020303" pitchFamily="18" charset="0"/>
                        </a:rPr>
                        <a:t>szakképző iskola</a:t>
                      </a:r>
                      <a:endParaRPr lang="hu-HU" sz="24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2 fő</a:t>
                      </a:r>
                      <a:endParaRPr lang="hu-HU" sz="28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10</a:t>
                      </a:r>
                      <a:endParaRPr lang="hu-HU" sz="28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Bell MT" panose="02020503060305020303" pitchFamily="18" charset="0"/>
                        </a:rPr>
                        <a:t>19</a:t>
                      </a:r>
                      <a:endParaRPr lang="hu-HU" sz="2800" dirty="0">
                        <a:effectLst/>
                        <a:latin typeface="Bell MT" panose="020205030603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17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89584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6BB229-10DB-498D-B3A1-2C5AC3300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14" y="292207"/>
            <a:ext cx="11758108" cy="1834698"/>
          </a:xfrm>
        </p:spPr>
        <p:txBody>
          <a:bodyPr>
            <a:normAutofit fontScale="90000"/>
          </a:bodyPr>
          <a:lstStyle/>
          <a:p>
            <a:pPr algn="ctr"/>
            <a:r>
              <a:rPr lang="hu-HU" sz="5400" dirty="0">
                <a:solidFill>
                  <a:schemeClr val="accent4"/>
                </a:solidFill>
                <a:latin typeface="Bell MT" panose="02020503060305020303" pitchFamily="18" charset="0"/>
              </a:rPr>
              <a:t>Kompetenciamérések eredményei</a:t>
            </a:r>
            <a:br>
              <a:rPr lang="hu-HU" sz="5400" dirty="0">
                <a:solidFill>
                  <a:schemeClr val="accent4"/>
                </a:solidFill>
                <a:latin typeface="Bell MT" panose="02020503060305020303" pitchFamily="18" charset="0"/>
              </a:rPr>
            </a:br>
            <a:r>
              <a:rPr lang="hu-HU" sz="4000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Csak a 8 évfolyamos gimnáziumok teljesítettek jobban nálunk! 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0BE9B2B-C0AB-4DB7-9DD4-F106718EC4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solidFill>
                  <a:schemeClr val="accent5"/>
                </a:solidFill>
                <a:latin typeface="Bell MT" panose="02020503060305020303" pitchFamily="18" charset="0"/>
              </a:rPr>
              <a:t>6. osztály szövegértés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D85DFCB-D3EC-4592-BDAF-D5FB5D612DA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solidFill>
                  <a:schemeClr val="accent5"/>
                </a:solidFill>
                <a:latin typeface="Bell MT" panose="02020503060305020303" pitchFamily="18" charset="0"/>
              </a:rPr>
              <a:t>6.osztály matematika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F041421-C52D-423F-84E1-BCD0B9C6B4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0" y="2428184"/>
            <a:ext cx="4524375" cy="2582545"/>
          </a:xfrm>
          <a:prstGeom prst="rect">
            <a:avLst/>
          </a:prstGeom>
        </p:spPr>
      </p:pic>
      <p:cxnSp>
        <p:nvCxnSpPr>
          <p:cNvPr id="10" name="Egyenes összekötő 9">
            <a:extLst>
              <a:ext uri="{FF2B5EF4-FFF2-40B4-BE49-F238E27FC236}">
                <a16:creationId xmlns:a16="http://schemas.microsoft.com/office/drawing/2014/main" id="{057F87B0-F644-4FB9-A938-05B57F56708B}"/>
              </a:ext>
            </a:extLst>
          </p:cNvPr>
          <p:cNvCxnSpPr/>
          <p:nvPr/>
        </p:nvCxnSpPr>
        <p:spPr>
          <a:xfrm>
            <a:off x="6486861" y="3345628"/>
            <a:ext cx="3937299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14F3B2B1-49EE-40CD-8277-19EDBBC8E530}"/>
              </a:ext>
            </a:extLst>
          </p:cNvPr>
          <p:cNvCxnSpPr/>
          <p:nvPr/>
        </p:nvCxnSpPr>
        <p:spPr>
          <a:xfrm>
            <a:off x="7110805" y="2721685"/>
            <a:ext cx="3324113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3" name="Kép 12">
            <a:extLst>
              <a:ext uri="{FF2B5EF4-FFF2-40B4-BE49-F238E27FC236}">
                <a16:creationId xmlns:a16="http://schemas.microsoft.com/office/drawing/2014/main" id="{95CBF072-4FCC-423B-9C2C-35C3E313522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38200" y="2376431"/>
            <a:ext cx="4419600" cy="2686050"/>
          </a:xfrm>
          <a:prstGeom prst="rect">
            <a:avLst/>
          </a:prstGeom>
        </p:spPr>
      </p:pic>
      <p:cxnSp>
        <p:nvCxnSpPr>
          <p:cNvPr id="15" name="Egyenes összekötő 14">
            <a:extLst>
              <a:ext uri="{FF2B5EF4-FFF2-40B4-BE49-F238E27FC236}">
                <a16:creationId xmlns:a16="http://schemas.microsoft.com/office/drawing/2014/main" id="{DED9651F-D4DB-4FFC-A58B-335B626DF596}"/>
              </a:ext>
            </a:extLst>
          </p:cNvPr>
          <p:cNvCxnSpPr/>
          <p:nvPr/>
        </p:nvCxnSpPr>
        <p:spPr>
          <a:xfrm>
            <a:off x="1613647" y="2743200"/>
            <a:ext cx="342093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Egyenes összekötő 22">
            <a:extLst>
              <a:ext uri="{FF2B5EF4-FFF2-40B4-BE49-F238E27FC236}">
                <a16:creationId xmlns:a16="http://schemas.microsoft.com/office/drawing/2014/main" id="{09CB41CE-A796-42DF-9DBF-098D69AC8177}"/>
              </a:ext>
            </a:extLst>
          </p:cNvPr>
          <p:cNvCxnSpPr/>
          <p:nvPr/>
        </p:nvCxnSpPr>
        <p:spPr>
          <a:xfrm>
            <a:off x="968188" y="3429000"/>
            <a:ext cx="409866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6" name="Kép 25">
            <a:extLst>
              <a:ext uri="{FF2B5EF4-FFF2-40B4-BE49-F238E27FC236}">
                <a16:creationId xmlns:a16="http://schemas.microsoft.com/office/drawing/2014/main" id="{AC7C4F57-F6E6-4686-96A9-B91B9ED7F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520" y="5394055"/>
            <a:ext cx="5811061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40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8B648F-46C0-4A2E-A7AC-1ABA8838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395" y="365125"/>
            <a:ext cx="1186568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sz="6000" dirty="0">
                <a:solidFill>
                  <a:schemeClr val="accent4"/>
                </a:solidFill>
                <a:latin typeface="Bell MT" panose="02020503060305020303" pitchFamily="18" charset="0"/>
              </a:rPr>
              <a:t>Kompetenciamérések eredményei</a:t>
            </a:r>
            <a:br>
              <a:rPr lang="hu-HU" sz="6000" dirty="0">
                <a:solidFill>
                  <a:schemeClr val="accent4"/>
                </a:solidFill>
                <a:latin typeface="Bell MT" panose="02020503060305020303" pitchFamily="18" charset="0"/>
              </a:rPr>
            </a:br>
            <a:r>
              <a:rPr lang="hu-HU" sz="4000" dirty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Csak a gimnáziumok teljesítettek jobban nálunk!</a:t>
            </a:r>
            <a:endParaRPr lang="hu-HU" sz="4000" dirty="0">
              <a:latin typeface="Bell MT" panose="02020503060305020303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15EF002-81E7-43C1-B074-B679801E5D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solidFill>
                  <a:schemeClr val="accent5"/>
                </a:solidFill>
                <a:latin typeface="Bell MT" panose="02020503060305020303" pitchFamily="18" charset="0"/>
              </a:rPr>
              <a:t>8. osztályos szövegértés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3170563-13C9-4315-A12F-A1A87FBF25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solidFill>
                  <a:schemeClr val="accent5"/>
                </a:solidFill>
                <a:latin typeface="Bell MT" panose="02020503060305020303" pitchFamily="18" charset="0"/>
              </a:rPr>
              <a:t>8. Osztályos matematika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7B01392-ABCC-43BA-AFAF-2DCD0706E5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51650" y="2245099"/>
            <a:ext cx="4400550" cy="324993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9595FD1A-7ADB-40F1-8334-C88570165BB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91138" y="2245099"/>
            <a:ext cx="4267200" cy="3179445"/>
          </a:xfrm>
          <a:prstGeom prst="rect">
            <a:avLst/>
          </a:prstGeom>
        </p:spPr>
      </p:pic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FF5427F5-FEA4-4E03-B9E3-73C13783D30F}"/>
              </a:ext>
            </a:extLst>
          </p:cNvPr>
          <p:cNvCxnSpPr/>
          <p:nvPr/>
        </p:nvCxnSpPr>
        <p:spPr>
          <a:xfrm>
            <a:off x="1624405" y="2549562"/>
            <a:ext cx="33886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424C37E2-3565-43B4-8925-701F22F505E8}"/>
              </a:ext>
            </a:extLst>
          </p:cNvPr>
          <p:cNvCxnSpPr/>
          <p:nvPr/>
        </p:nvCxnSpPr>
        <p:spPr>
          <a:xfrm>
            <a:off x="7143078" y="2549562"/>
            <a:ext cx="32810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666E2AC4-D9B0-413E-8226-8672B7384463}"/>
              </a:ext>
            </a:extLst>
          </p:cNvPr>
          <p:cNvCxnSpPr/>
          <p:nvPr/>
        </p:nvCxnSpPr>
        <p:spPr>
          <a:xfrm>
            <a:off x="6519134" y="3216536"/>
            <a:ext cx="3883511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" name="Egyenes összekötő 14">
            <a:extLst>
              <a:ext uri="{FF2B5EF4-FFF2-40B4-BE49-F238E27FC236}">
                <a16:creationId xmlns:a16="http://schemas.microsoft.com/office/drawing/2014/main" id="{3361D768-658C-45B5-B88E-45D0CA6C677E}"/>
              </a:ext>
            </a:extLst>
          </p:cNvPr>
          <p:cNvCxnSpPr/>
          <p:nvPr/>
        </p:nvCxnSpPr>
        <p:spPr>
          <a:xfrm>
            <a:off x="6519134" y="3582296"/>
            <a:ext cx="3905026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7" name="Egyenes összekötő 16">
            <a:extLst>
              <a:ext uri="{FF2B5EF4-FFF2-40B4-BE49-F238E27FC236}">
                <a16:creationId xmlns:a16="http://schemas.microsoft.com/office/drawing/2014/main" id="{CFB41071-C2DF-4219-93F4-07F2EB2CC70B}"/>
              </a:ext>
            </a:extLst>
          </p:cNvPr>
          <p:cNvCxnSpPr/>
          <p:nvPr/>
        </p:nvCxnSpPr>
        <p:spPr>
          <a:xfrm>
            <a:off x="1118795" y="3216536"/>
            <a:ext cx="379745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Egyenes összekötő 18">
            <a:extLst>
              <a:ext uri="{FF2B5EF4-FFF2-40B4-BE49-F238E27FC236}">
                <a16:creationId xmlns:a16="http://schemas.microsoft.com/office/drawing/2014/main" id="{032BE8C3-3A07-4B63-AF65-F533BE5D2052}"/>
              </a:ext>
            </a:extLst>
          </p:cNvPr>
          <p:cNvCxnSpPr/>
          <p:nvPr/>
        </p:nvCxnSpPr>
        <p:spPr>
          <a:xfrm>
            <a:off x="1129553" y="3582296"/>
            <a:ext cx="3808207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4" name="Kép 13">
            <a:extLst>
              <a:ext uri="{FF2B5EF4-FFF2-40B4-BE49-F238E27FC236}">
                <a16:creationId xmlns:a16="http://schemas.microsoft.com/office/drawing/2014/main" id="{801FAB72-F96D-4933-8826-8104D1C9D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1403" y="5576132"/>
            <a:ext cx="5811061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66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52B08142-D765-43DA-8541-C1163BF78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20" y="447787"/>
            <a:ext cx="11729360" cy="5962426"/>
          </a:xfrm>
          <a:prstGeom prst="rect">
            <a:avLst/>
          </a:prstGeom>
        </p:spPr>
      </p:pic>
      <p:sp>
        <p:nvSpPr>
          <p:cNvPr id="2" name="Téglalap 1">
            <a:extLst>
              <a:ext uri="{FF2B5EF4-FFF2-40B4-BE49-F238E27FC236}">
                <a16:creationId xmlns:a16="http://schemas.microsoft.com/office/drawing/2014/main" id="{263BC479-8C24-4558-8CDF-5FF7219AC9D5}"/>
              </a:ext>
            </a:extLst>
          </p:cNvPr>
          <p:cNvSpPr/>
          <p:nvPr/>
        </p:nvSpPr>
        <p:spPr>
          <a:xfrm>
            <a:off x="810322" y="2849900"/>
            <a:ext cx="10571356" cy="2526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7200" b="1" dirty="0">
                <a:solidFill>
                  <a:srgbClr val="C00000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jáki suli</a:t>
            </a:r>
            <a:endParaRPr lang="hu-HU" sz="7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7200" b="1" dirty="0">
                <a:solidFill>
                  <a:srgbClr val="C00000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mindenkit szeretettel vár!</a:t>
            </a:r>
            <a:endParaRPr lang="hu-HU" sz="7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621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398</Words>
  <Application>Microsoft Office PowerPoint</Application>
  <PresentationFormat>Szélesvásznú</PresentationFormat>
  <Paragraphs>155</Paragraphs>
  <Slides>26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5" baseType="lpstr">
      <vt:lpstr>Arial</vt:lpstr>
      <vt:lpstr>Arial Narrow</vt:lpstr>
      <vt:lpstr>Bell MT</vt:lpstr>
      <vt:lpstr>Calibri</vt:lpstr>
      <vt:lpstr>Calibri Light</vt:lpstr>
      <vt:lpstr>Courier New</vt:lpstr>
      <vt:lpstr>Curlz MT</vt:lpstr>
      <vt:lpstr>Wingdings</vt:lpstr>
      <vt:lpstr>Office Theme</vt:lpstr>
      <vt:lpstr>Bemutatkozik  a jáki iskola </vt:lpstr>
      <vt:lpstr>Miért válasszanak minket? Amiben jók vagyunk</vt:lpstr>
      <vt:lpstr>Amiben jók vagyunk</vt:lpstr>
      <vt:lpstr>Amiben jók vagyunk</vt:lpstr>
      <vt:lpstr>Amiben jók vagyunk</vt:lpstr>
      <vt:lpstr>Amiben jók vagyunk</vt:lpstr>
      <vt:lpstr>Torna</vt:lpstr>
      <vt:lpstr>Röplabda</vt:lpstr>
      <vt:lpstr>Kosár </vt:lpstr>
      <vt:lpstr>Jóga</vt:lpstr>
      <vt:lpstr>Foci</vt:lpstr>
      <vt:lpstr>Tollas</vt:lpstr>
      <vt:lpstr>      Csiribiri   hagyományőrző szakkör</vt:lpstr>
      <vt:lpstr>Ügyes kezek</vt:lpstr>
      <vt:lpstr>Rajzszakkör</vt:lpstr>
      <vt:lpstr>Énekkar</vt:lpstr>
      <vt:lpstr>Kavicsklub</vt:lpstr>
      <vt:lpstr>Csillagászat szakkör</vt:lpstr>
      <vt:lpstr>Kémia szakkör</vt:lpstr>
      <vt:lpstr>  Sakk</vt:lpstr>
      <vt:lpstr>Mit mutatnak a számok?</vt:lpstr>
      <vt:lpstr>Központi írásbeli felvételi eredményei Mindig az országos átlag felett! </vt:lpstr>
      <vt:lpstr>           Nyolcadikos továbbtanulás A többség gimnáziumban és technikumban tanul tovább!</vt:lpstr>
      <vt:lpstr>Kompetenciamérések eredményei Csak a 8 évfolyamos gimnáziumok teljesítettek jobban nálunk!  </vt:lpstr>
      <vt:lpstr>Kompetenciamérések eredményei Csak a gimnáziumok teljesítettek jobban nálunk!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Számokban is bemutatkozik a jáki suli</dc:title>
  <dc:creator>Lekrinszki Mária</dc:creator>
  <cp:lastModifiedBy>Lekrinszki Mária</cp:lastModifiedBy>
  <cp:revision>315</cp:revision>
  <dcterms:created xsi:type="dcterms:W3CDTF">2023-02-16T11:18:17Z</dcterms:created>
  <dcterms:modified xsi:type="dcterms:W3CDTF">2025-02-25T07:46:05Z</dcterms:modified>
</cp:coreProperties>
</file>